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2"/>
  </p:notesMasterIdLst>
  <p:handoutMasterIdLst>
    <p:handoutMasterId r:id="rId53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275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B49CB"/>
    <a:srgbClr val="F2F4F8"/>
    <a:srgbClr val="1C7DDB"/>
    <a:srgbClr val="121619"/>
    <a:srgbClr val="F2F2F2"/>
    <a:srgbClr val="145579"/>
    <a:srgbClr val="3A6483"/>
    <a:srgbClr val="204E79"/>
    <a:srgbClr val="005493"/>
    <a:srgbClr val="F8F9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815"/>
    <p:restoredTop sz="85169"/>
  </p:normalViewPr>
  <p:slideViewPr>
    <p:cSldViewPr snapToGrid="0" snapToObjects="1">
      <p:cViewPr varScale="1">
        <p:scale>
          <a:sx n="74" d="100"/>
          <a:sy n="74" d="100"/>
        </p:scale>
        <p:origin x="1234" y="6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11/12/2021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11/12/2021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8999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https://github.com/koav/IBM-DataScience-SpaceX-Project/blob/master/w01-01-data-collection-api.ipynb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9176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4448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11/12/2021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11/12/2021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11/12/2021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11/12/2021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11/12/2021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11/12/2021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oav/IBM-DataScience-SpaceX-Project/blob/master/w01-03-data-wrangling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oav/IBM-DataScience-SpaceX-Project/blob/master/w02-02-eda-dataviz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oav/IBM-DataScience-SpaceX-Project/blob/master/w02-01-eda-sql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oav/IBM-DataScience-SpaceX-Project/blob/master/w03-01-launch_site_location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oav/IBM-DataScience-SpaceX-Project/blob/master/scripts/spacex_dash_app.py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oav/IBM-DataScience-SpaceX-Project/blob/master/w04-01-predictions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7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hyperlink" Target="https://github.com/koav/IBM-DataScience-SpaceX-Project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dash.plotly.com/" TargetMode="External"/><Relationship Id="rId5" Type="http://schemas.openxmlformats.org/officeDocument/2006/relationships/hyperlink" Target="https://en.wikipedia.org/wiki/Haversine_formula" TargetMode="External"/><Relationship Id="rId4" Type="http://schemas.openxmlformats.org/officeDocument/2006/relationships/hyperlink" Target="https://docs.spacexdata.com/" TargetMode="Externa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hyperlink" Target="https://github.com/koav/IBM-DataScience-SpaceX-Project/blob/master/w01-01-data-collection-api.ipynb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oav/IBM-DataScience-SpaceX-Project/blob/master/w01-01-data-collection-api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Andrey Koleda</a:t>
            </a:r>
          </a:p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10 Nov 2021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659890"/>
            <a:ext cx="5651571" cy="3847292"/>
          </a:xfrm>
          <a:prstGeom prst="rect">
            <a:avLst/>
          </a:prstGeom>
        </p:spPr>
        <p:txBody>
          <a:bodyPr/>
          <a:lstStyle/>
          <a:p>
            <a:pPr marL="0" indent="0" algn="just">
              <a:buNone/>
            </a:pPr>
            <a:r>
              <a:rPr lang="en-US" dirty="0"/>
              <a:t>In the dataset there is when the rocket landed not successfully.</a:t>
            </a:r>
            <a:r>
              <a:rPr lang="ru-RU" dirty="0"/>
              <a:t> </a:t>
            </a:r>
            <a:r>
              <a:rPr lang="en-US" dirty="0"/>
              <a:t>There are launches in our dataset on land (RTLS) or at sea (ASDS / Ocean).</a:t>
            </a:r>
            <a:r>
              <a:rPr lang="ru-RU" dirty="0"/>
              <a:t> </a:t>
            </a:r>
          </a:p>
          <a:p>
            <a:pPr marL="0" indent="0" algn="just">
              <a:buNone/>
            </a:pPr>
            <a:r>
              <a:rPr lang="en-US" dirty="0"/>
              <a:t>We mainly convert those outcomes into Training Labels with 1 means the booster successfully </a:t>
            </a:r>
            <a:r>
              <a:rPr lang="ru-RU" dirty="0"/>
              <a:t> </a:t>
            </a:r>
            <a:r>
              <a:rPr lang="en-US" dirty="0"/>
              <a:t>landed 0 means it was unsuccessful</a:t>
            </a:r>
          </a:p>
          <a:p>
            <a:pPr algn="just"/>
            <a:endParaRPr lang="en-US" dirty="0"/>
          </a:p>
          <a:p>
            <a:pPr algn="just"/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857947-DF6F-490B-9BC8-93B842E57C68}"/>
              </a:ext>
            </a:extLst>
          </p:cNvPr>
          <p:cNvSpPr txBox="1"/>
          <p:nvPr/>
        </p:nvSpPr>
        <p:spPr>
          <a:xfrm>
            <a:off x="770010" y="6041726"/>
            <a:ext cx="100503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https://github.com/koav/IBM-DataScience-SpaceX-Project/blob/master/w01-03-data-wrangling.ipynb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1FCBA6-0F74-467D-839B-5AD385F33A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1582" y="1537664"/>
            <a:ext cx="5219160" cy="319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4269580" cy="3130839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Scatter Graphs being drawn:</a:t>
            </a:r>
            <a:endParaRPr lang="ru-RU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Abadi"/>
              </a:rPr>
              <a:t>Flight Number VS.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Abadi"/>
              </a:rPr>
              <a:t>Flight Number VS. Launch Site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Abadi"/>
              </a:rPr>
              <a:t>Payload VS. Launch Site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Abadi"/>
              </a:rPr>
              <a:t>Orbit VS. Flight Number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Abadi"/>
              </a:rPr>
              <a:t>Payload VS. Orbit Type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B6505DA3-305C-45C2-990A-1F1EACEE1B8C}"/>
              </a:ext>
            </a:extLst>
          </p:cNvPr>
          <p:cNvSpPr txBox="1">
            <a:spLocks/>
          </p:cNvSpPr>
          <p:nvPr/>
        </p:nvSpPr>
        <p:spPr>
          <a:xfrm>
            <a:off x="6434140" y="1843232"/>
            <a:ext cx="4269580" cy="2074403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latin typeface="Abadi" panose="020B0604020104020204" pitchFamily="34" charset="0"/>
              </a:rPr>
              <a:t>Bar Graph being drawn</a:t>
            </a:r>
            <a:endParaRPr lang="ru-RU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Abadi"/>
              </a:rPr>
              <a:t>Mean VS. Orbit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chemeClr val="tx1">
                  <a:lumMod val="50000"/>
                  <a:lumOff val="50000"/>
                </a:schemeClr>
              </a:solidFill>
              <a:latin typeface="Abadi"/>
            </a:endParaRPr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9B1C57C0-B302-460E-8E33-6A5BF93F72F7}"/>
              </a:ext>
            </a:extLst>
          </p:cNvPr>
          <p:cNvSpPr txBox="1">
            <a:spLocks/>
          </p:cNvSpPr>
          <p:nvPr/>
        </p:nvSpPr>
        <p:spPr>
          <a:xfrm>
            <a:off x="6434140" y="2897200"/>
            <a:ext cx="4269580" cy="2074403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latin typeface="Abadi" panose="020B0604020104020204" pitchFamily="34" charset="0"/>
              </a:rPr>
              <a:t>Line Graph being drawn</a:t>
            </a:r>
            <a:endParaRPr lang="ru-RU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Abadi"/>
              </a:rPr>
              <a:t>Success Rate VS. Year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chemeClr val="tx1">
                  <a:lumMod val="50000"/>
                  <a:lumOff val="50000"/>
                </a:schemeClr>
              </a:solidFill>
              <a:latin typeface="Abadi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FE174F4-671E-4297-A77A-FA40F4485522}"/>
              </a:ext>
            </a:extLst>
          </p:cNvPr>
          <p:cNvSpPr txBox="1"/>
          <p:nvPr/>
        </p:nvSpPr>
        <p:spPr>
          <a:xfrm>
            <a:off x="668482" y="6022755"/>
            <a:ext cx="99696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https://github.com/koav/IBM-DataScience-SpaceX-Project/blob/master/w02-02-eda-dataviz.ipynb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506537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Performed SQL queries to gather information about the dataset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Abadi"/>
              </a:rPr>
              <a:t>Displaying the names of the unique launch</a:t>
            </a:r>
            <a:r>
              <a:rPr lang="ru-RU" sz="1800" dirty="0">
                <a:solidFill>
                  <a:schemeClr val="bg1">
                    <a:lumMod val="50000"/>
                  </a:schemeClr>
                </a:solidFill>
                <a:latin typeface="Abadi"/>
              </a:rPr>
              <a:t>,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Abadi"/>
              </a:rPr>
              <a:t>'KSC’</a:t>
            </a:r>
            <a:r>
              <a:rPr lang="ru-RU" sz="1800" dirty="0">
                <a:solidFill>
                  <a:schemeClr val="bg1">
                    <a:lumMod val="50000"/>
                  </a:schemeClr>
                </a:solidFill>
                <a:latin typeface="Abadi"/>
              </a:rPr>
              <a:t>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Abadi"/>
              </a:rPr>
              <a:t>launches, total payload mass carried by boosters launched by NASA (CRS)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Abadi"/>
              </a:rPr>
              <a:t>Displaying average payload mass carried by booster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Abadi"/>
              </a:rPr>
              <a:t>Listing the date where the successful landing outcome in drone ship was achieved.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Abadi"/>
              </a:rPr>
              <a:t>Listing the names of the boosters which have success in ground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Abadi"/>
              </a:rPr>
              <a:t>Listing the total number of successful and failure mission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Abadi"/>
              </a:rPr>
              <a:t>Listing the names of the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  <a:latin typeface="Abadi"/>
              </a:rPr>
              <a:t>booster_versions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Abadi"/>
              </a:rPr>
              <a:t> which have carried the maximum payload mass.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Abadi"/>
              </a:rPr>
              <a:t>Listing the records which will display the month names, successful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  <a:latin typeface="Abadi"/>
              </a:rPr>
              <a:t>landing_outcomes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Abadi"/>
              </a:rPr>
              <a:t> in ground pad ,booster versions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9E0D71-2149-4712-AEDD-2F838C2DCC18}"/>
              </a:ext>
            </a:extLst>
          </p:cNvPr>
          <p:cNvSpPr txBox="1"/>
          <p:nvPr/>
        </p:nvSpPr>
        <p:spPr>
          <a:xfrm>
            <a:off x="770009" y="6017527"/>
            <a:ext cx="95065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https://github.com/koav/IBM-DataScience-SpaceX-Project/blob/master/w02-01-eda-sql.ipynb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545328"/>
            <a:ext cx="5325989" cy="3957001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Using Haversine’s formula we calculated the distance from the Launch Site to various landmarks to find various trends about what is around the Launch Site to measure patterns </a:t>
            </a:r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AC2068-009C-48EA-9AFA-0694729E92F0}"/>
              </a:ext>
            </a:extLst>
          </p:cNvPr>
          <p:cNvSpPr txBox="1"/>
          <p:nvPr/>
        </p:nvSpPr>
        <p:spPr>
          <a:xfrm>
            <a:off x="759620" y="6015182"/>
            <a:ext cx="102443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https://github.com/koav/IBM-DataScience-SpaceX-Project/blob/master/w03-01-launch_site_location.ipynb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AC9E0D5-CDC0-44EF-9CC9-EEF5FA3A99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2595" y="1622917"/>
            <a:ext cx="5114580" cy="336656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210870B-D939-4377-BC14-3654BA5A91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4825" y="3633009"/>
            <a:ext cx="2897766" cy="1979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91055" y="1612028"/>
            <a:ext cx="6669881" cy="101701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/>
              <a:t>Created an interactive dashboard with metrics using</a:t>
            </a:r>
            <a:r>
              <a:rPr lang="ru-RU" dirty="0"/>
              <a:t> </a:t>
            </a:r>
            <a:r>
              <a:rPr lang="en-US" b="1" dirty="0"/>
              <a:t>Dash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ECC597-34F9-44B0-926F-F03126BDDB28}"/>
              </a:ext>
            </a:extLst>
          </p:cNvPr>
          <p:cNvSpPr txBox="1"/>
          <p:nvPr/>
        </p:nvSpPr>
        <p:spPr>
          <a:xfrm>
            <a:off x="734028" y="5995672"/>
            <a:ext cx="97144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https://github.com/koav/IBM-DataScience-SpaceX-Project/blob/master/scripts/spacex_dash_app.py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7200C4-BBED-4623-9704-4040A574E1C9}"/>
              </a:ext>
            </a:extLst>
          </p:cNvPr>
          <p:cNvSpPr txBox="1"/>
          <p:nvPr/>
        </p:nvSpPr>
        <p:spPr>
          <a:xfrm>
            <a:off x="837551" y="3004328"/>
            <a:ext cx="653479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Abadi" panose="020B0604020104020204" pitchFamily="34" charset="0"/>
              </a:rPr>
              <a:t>Pie Chart showing the total launches by a certain site/all sites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>
                  <a:lumMod val="50000"/>
                </a:schemeClr>
              </a:solidFill>
              <a:latin typeface="Abadi" panose="020B06040201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Abadi" panose="020B0604020104020204" pitchFamily="34" charset="0"/>
              </a:rPr>
              <a:t>Scatter Graph showing the relationship with Outcome and Payload Mass (Kg) for the different Booster Versions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1AB6862-401D-4598-B83B-7C9D8C4D88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0936" y="1674235"/>
            <a:ext cx="3997036" cy="3343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67423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How did we get a quality model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900" dirty="0">
                <a:solidFill>
                  <a:schemeClr val="bg1">
                    <a:lumMod val="50000"/>
                  </a:schemeClr>
                </a:solidFill>
                <a:latin typeface="Abadi" panose="020B0604020104020204" pitchFamily="34" charset="0"/>
              </a:rPr>
              <a:t>Load our dataset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900" dirty="0">
                <a:solidFill>
                  <a:schemeClr val="bg1">
                    <a:lumMod val="50000"/>
                  </a:schemeClr>
                </a:solidFill>
                <a:latin typeface="Abadi" panose="020B0604020104020204" pitchFamily="34" charset="0"/>
              </a:rPr>
              <a:t>Transform data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900" dirty="0">
                <a:solidFill>
                  <a:schemeClr val="bg1">
                    <a:lumMod val="50000"/>
                  </a:schemeClr>
                </a:solidFill>
                <a:latin typeface="Abadi" panose="020B0604020104020204" pitchFamily="34" charset="0"/>
              </a:rPr>
              <a:t>Split our data into training and test data sets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900" dirty="0">
                <a:solidFill>
                  <a:schemeClr val="bg1">
                    <a:lumMod val="50000"/>
                  </a:schemeClr>
                </a:solidFill>
                <a:latin typeface="Abadi" panose="020B0604020104020204" pitchFamily="34" charset="0"/>
              </a:rPr>
              <a:t>Use learning algorithms and parameters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900" dirty="0">
                <a:solidFill>
                  <a:schemeClr val="bg1">
                    <a:lumMod val="50000"/>
                  </a:schemeClr>
                </a:solidFill>
                <a:latin typeface="Abadi" panose="020B0604020104020204" pitchFamily="34" charset="0"/>
              </a:rPr>
              <a:t>Fit and find best parameters with </a:t>
            </a:r>
            <a:r>
              <a:rPr lang="en-US" sz="1900" dirty="0" err="1">
                <a:solidFill>
                  <a:schemeClr val="bg1">
                    <a:lumMod val="50000"/>
                  </a:schemeClr>
                </a:solidFill>
                <a:latin typeface="Abadi" panose="020B0604020104020204" pitchFamily="34" charset="0"/>
              </a:rPr>
              <a:t>GridSearchCV</a:t>
            </a:r>
            <a:endParaRPr lang="en-US" sz="1900" dirty="0">
              <a:solidFill>
                <a:schemeClr val="bg1">
                  <a:lumMod val="50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900" dirty="0">
                <a:solidFill>
                  <a:schemeClr val="bg1">
                    <a:lumMod val="50000"/>
                  </a:schemeClr>
                </a:solidFill>
                <a:latin typeface="Abadi" panose="020B0604020104020204" pitchFamily="34" charset="0"/>
              </a:rPr>
              <a:t>Check the score for each mode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900" dirty="0">
                <a:solidFill>
                  <a:schemeClr val="bg1">
                    <a:lumMod val="50000"/>
                  </a:schemeClr>
                </a:solidFill>
                <a:latin typeface="Abadi" panose="020B0604020104020204" pitchFamily="34" charset="0"/>
              </a:rPr>
              <a:t>Improve the model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7300E0-3C8E-45DB-A821-034A02E9E278}"/>
              </a:ext>
            </a:extLst>
          </p:cNvPr>
          <p:cNvSpPr txBox="1"/>
          <p:nvPr/>
        </p:nvSpPr>
        <p:spPr>
          <a:xfrm>
            <a:off x="734028" y="5967484"/>
            <a:ext cx="100053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https://github.com/koav/IBM-DataScience-SpaceX-Project/blob/master/w04-01-predictions.ipynb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ECE66A1-F19F-4A82-B433-8AFB290B67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7811" y="1741572"/>
            <a:ext cx="5925754" cy="2428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052" name="Picture 4" descr="Digital Growth Team I Rocket Conversions">
            <a:extLst>
              <a:ext uri="{FF2B5EF4-FFF2-40B4-BE49-F238E27FC236}">
                <a16:creationId xmlns:a16="http://schemas.microsoft.com/office/drawing/2014/main" id="{CC57BBEE-5602-451F-9BAD-F4A96AE75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021" y="1792138"/>
            <a:ext cx="3528996" cy="3528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D686DFE-DFB1-4AE1-B93C-685B85C337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5368" y="1591107"/>
            <a:ext cx="1419225" cy="3800475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2715474" y="2108673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 dirty="0"/>
          </a:p>
          <a:p>
            <a:pPr marL="457200" lvl="1" indent="0"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34028" y="4573931"/>
            <a:ext cx="10991054" cy="1070264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more amount of flights at a launch site the greater the success rate at a launch site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718BF82-B766-4129-BEA4-542C9639C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011" y="1942601"/>
            <a:ext cx="10515600" cy="2114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38200" y="4575200"/>
            <a:ext cx="10515600" cy="881261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greater the payload mass for Launch Site CCAFS SLC 40 the higher the success rate for the Rocket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E1783CB-E62A-4DF7-A15E-EBFA5D988C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071" y="1958293"/>
            <a:ext cx="10559858" cy="219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1915860"/>
            <a:ext cx="5443753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Orbits ES-L1, GEO, HEO, SSO has the best Success Rate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7CE56D-A2EB-4AB3-8998-5EBFAC0EB9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7372" y="1915860"/>
            <a:ext cx="4800600" cy="3133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1747549"/>
            <a:ext cx="5194371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should see that in the LEO orbit the Success appears related to the number of flights; on the other hand, there seems to be no relationship between flight number when in GTO orbit.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58A1C6-55D4-452E-A45D-9AF7B99998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3131" y="1793477"/>
            <a:ext cx="4465112" cy="3765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1800107"/>
            <a:ext cx="5194371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With heavy payloads the successful landing or positive landing rate are more for Polar, LEO and ISS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C7752C-81AC-4B09-A891-1A8B086E4F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4225" y="1789716"/>
            <a:ext cx="4511386" cy="3853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1821354"/>
            <a:ext cx="4778734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Here you can observe that the success rate since 2013 kept increasing till 2020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D672F5-A6D4-4603-8163-47112B6B4B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2009" y="1821354"/>
            <a:ext cx="5289980" cy="3470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779383"/>
            <a:ext cx="8290862" cy="678584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names of the unique launch sites in the space mission</a:t>
            </a:r>
            <a:endParaRPr lang="en-US" sz="2200" i="1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7B64AFA-2EEC-48D2-8B7D-A82080B6B2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3126160"/>
            <a:ext cx="1428750" cy="18383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FC64CAA-CE08-4F0A-A6AF-9A3692DC20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272" y="2447576"/>
            <a:ext cx="4562475" cy="32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549049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5 records where launch sites begin with `CCA`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1D01026-F46A-4048-9B77-709C0C044F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0" y="3254777"/>
            <a:ext cx="9608128" cy="26967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8CFBE11-FA64-4E4E-B1DE-91556AE213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010" y="2570248"/>
            <a:ext cx="6572250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107413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Total payload mass carried by boosters launched by NASA (CRS)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E323ED-F603-46E5-9F92-A7AC7E7267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624" y="2606647"/>
            <a:ext cx="8143875" cy="304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CC3E56A-547D-4207-8F92-DE6D6CE047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3015" y="3337385"/>
            <a:ext cx="809625" cy="89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9745589" cy="549049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Here you can see average payload mass carried by booster version F9 v1.1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079E976-9F87-4F9C-B878-87AF2B43B4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2455948"/>
            <a:ext cx="8505825" cy="304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B133FED-37F7-47E7-B8D0-A96686FF3E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938" y="3112600"/>
            <a:ext cx="714375" cy="87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10515601" cy="401638"/>
          </a:xfrm>
          <a:prstGeom prst="rect">
            <a:avLst/>
          </a:prstGeom>
        </p:spPr>
        <p:txBody>
          <a:bodyPr lIns="91440" tIns="45720" rIns="91440" bIns="45720" anchor="t">
            <a:normAutofit lnSpcReduction="10000"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date when the first successful landing outcome in ground pad was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acheived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7503584-F553-4090-AF73-26B2148C5F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0" y="2563957"/>
            <a:ext cx="8867775" cy="3143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A5813DC-D9E6-48BD-B619-BAA3C5CE31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010" y="3357996"/>
            <a:ext cx="1190625" cy="88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10597645" cy="886402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names of boosters which have successfully landed on drone ship and had payload mass greater than 4000 but less than 6000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67D26F1-93B5-430D-8345-E27209A4E8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2859953"/>
            <a:ext cx="6791325" cy="7524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0C90AC8-54CB-4338-82C7-581D7F31BF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011" y="4045960"/>
            <a:ext cx="1666875" cy="157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83371" y="1645580"/>
            <a:ext cx="6301349" cy="4927770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 lvl="1"/>
            <a:r>
              <a:rPr lang="en-US" sz="1900" dirty="0">
                <a:solidFill>
                  <a:schemeClr val="tx1">
                    <a:lumMod val="50000"/>
                    <a:lumOff val="50000"/>
                  </a:schemeClr>
                </a:solidFill>
                <a:latin typeface="Abadi" panose="020B0604020104020204" pitchFamily="34" charset="0"/>
              </a:rPr>
              <a:t>Data collection</a:t>
            </a:r>
          </a:p>
          <a:p>
            <a:pPr lvl="1"/>
            <a:r>
              <a:rPr lang="en-US" sz="1900" dirty="0">
                <a:solidFill>
                  <a:schemeClr val="tx1">
                    <a:lumMod val="50000"/>
                    <a:lumOff val="50000"/>
                  </a:schemeClr>
                </a:solidFill>
                <a:latin typeface="Abadi" panose="020B0604020104020204" pitchFamily="34" charset="0"/>
              </a:rPr>
              <a:t>Data wrangling</a:t>
            </a:r>
          </a:p>
          <a:p>
            <a:pPr lvl="1"/>
            <a:r>
              <a:rPr lang="en-US" sz="1900" dirty="0">
                <a:solidFill>
                  <a:schemeClr val="tx1">
                    <a:lumMod val="50000"/>
                    <a:lumOff val="50000"/>
                  </a:schemeClr>
                </a:solidFill>
                <a:latin typeface="Abadi" panose="020B0604020104020204" pitchFamily="34" charset="0"/>
              </a:rPr>
              <a:t>EDA with visualization</a:t>
            </a:r>
          </a:p>
          <a:p>
            <a:pPr lvl="1"/>
            <a:r>
              <a:rPr lang="en-US" sz="1900" dirty="0">
                <a:solidFill>
                  <a:schemeClr val="tx1">
                    <a:lumMod val="50000"/>
                    <a:lumOff val="50000"/>
                  </a:schemeClr>
                </a:solidFill>
                <a:latin typeface="Abadi" panose="020B0604020104020204" pitchFamily="34" charset="0"/>
              </a:rPr>
              <a:t>EDA with SQL</a:t>
            </a:r>
          </a:p>
          <a:p>
            <a:pPr lvl="1"/>
            <a:r>
              <a:rPr lang="en-US" sz="1900" dirty="0">
                <a:solidFill>
                  <a:schemeClr val="tx1">
                    <a:lumMod val="50000"/>
                    <a:lumOff val="50000"/>
                  </a:schemeClr>
                </a:solidFill>
                <a:latin typeface="Abadi" panose="020B0604020104020204" pitchFamily="34" charset="0"/>
              </a:rPr>
              <a:t>Building an interactive map with Folium</a:t>
            </a:r>
          </a:p>
          <a:p>
            <a:pPr lvl="1"/>
            <a:r>
              <a:rPr lang="en-US" sz="1900" dirty="0">
                <a:solidFill>
                  <a:schemeClr val="tx1">
                    <a:lumMod val="50000"/>
                    <a:lumOff val="50000"/>
                  </a:schemeClr>
                </a:solidFill>
                <a:latin typeface="Abadi" panose="020B0604020104020204" pitchFamily="34" charset="0"/>
              </a:rPr>
              <a:t>Building a Dashboard with </a:t>
            </a:r>
            <a:r>
              <a:rPr lang="en-US" sz="1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1900" dirty="0">
                <a:solidFill>
                  <a:schemeClr val="tx1">
                    <a:lumMod val="50000"/>
                    <a:lumOff val="50000"/>
                  </a:schemeClr>
                </a:solidFill>
                <a:latin typeface="Abadi" panose="020B0604020104020204" pitchFamily="34" charset="0"/>
              </a:rPr>
              <a:t> Dash</a:t>
            </a:r>
          </a:p>
          <a:p>
            <a:pPr lvl="1"/>
            <a:r>
              <a:rPr lang="en-US" sz="1900" dirty="0">
                <a:solidFill>
                  <a:schemeClr val="tx1">
                    <a:lumMod val="50000"/>
                    <a:lumOff val="50000"/>
                  </a:schemeClr>
                </a:solidFill>
                <a:latin typeface="Abadi" panose="020B0604020104020204" pitchFamily="34" charset="0"/>
              </a:rPr>
              <a:t>Predictive analysis</a:t>
            </a:r>
          </a:p>
          <a:p>
            <a:pPr lvl="1"/>
            <a:endParaRPr lang="en-US" sz="1900" dirty="0">
              <a:solidFill>
                <a:schemeClr val="tx1">
                  <a:lumMod val="50000"/>
                  <a:lumOff val="50000"/>
                </a:schemeClr>
              </a:solidFill>
              <a:latin typeface="Abadi" panose="020B0604020104020204" pitchFamily="34" charset="0"/>
            </a:endParaRP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  <a:p>
            <a:pPr lvl="1"/>
            <a:r>
              <a:rPr lang="en-US" sz="1900" dirty="0">
                <a:solidFill>
                  <a:schemeClr val="tx1">
                    <a:lumMod val="50000"/>
                    <a:lumOff val="50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 lvl="1"/>
            <a:r>
              <a:rPr lang="en-US" sz="1900" dirty="0">
                <a:solidFill>
                  <a:schemeClr val="tx1">
                    <a:lumMod val="50000"/>
                    <a:lumOff val="50000"/>
                  </a:schemeClr>
                </a:solidFill>
                <a:latin typeface="Abadi" panose="020B0604020104020204" pitchFamily="34" charset="0"/>
              </a:rPr>
              <a:t>Interactive analytics demo in screenshot</a:t>
            </a:r>
          </a:p>
          <a:p>
            <a:pPr lvl="1"/>
            <a:r>
              <a:rPr lang="en-US" sz="1900" dirty="0">
                <a:solidFill>
                  <a:schemeClr val="tx1">
                    <a:lumMod val="50000"/>
                    <a:lumOff val="50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549049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number of successful and failure mission outcomes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924E19-0238-491C-AE88-1EDB0C2783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2522623"/>
            <a:ext cx="6762750" cy="7810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5CD37E3-0F62-411E-BAD5-CEB9894A5F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011" y="3750684"/>
            <a:ext cx="1076325" cy="124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10687962" cy="876011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booster_versions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which have carried the maximum payload mass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01504D6-C10C-49D8-9116-6004A46495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028" y="2473442"/>
            <a:ext cx="6791325" cy="5524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ED0CDA4-EAC2-4689-889D-0AE66C8BE4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780" y="3586252"/>
            <a:ext cx="1324776" cy="165076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74FD13A-6373-4BB1-9AE7-58ABCE4F88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48730" y="3606769"/>
            <a:ext cx="1214610" cy="1682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33275"/>
            <a:ext cx="9745589" cy="891943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A095E5-0207-4DD5-85B7-19CF128040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3782993"/>
            <a:ext cx="3597762" cy="22425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1530F16-61AC-46D5-AEE8-E68659575C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011" y="2828925"/>
            <a:ext cx="6981825" cy="60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1151255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3B47329-D563-4D9D-ADC9-69888CD52E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3133725"/>
            <a:ext cx="7791450" cy="5905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B2E4A1E-1FCB-4505-BB3D-DA622D535E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011" y="4003733"/>
            <a:ext cx="885048" cy="202184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296B616-B7B5-430B-B609-2EB647C6D9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1952" y="4003733"/>
            <a:ext cx="833120" cy="191543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37A427A-D1AA-4AB8-9E80-CF3323EEB9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3191" y="4003733"/>
            <a:ext cx="967978" cy="873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733357"/>
            <a:ext cx="3669910" cy="1355283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Here we can see that the SpaceX launch sites are in the USA coasts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63B3F3-6522-4D08-A9D4-77F565271E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2251" y="1733357"/>
            <a:ext cx="6563360" cy="3910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4417827"/>
            <a:ext cx="9745589" cy="62293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Green Marker shows successful Launches and Red Marker shows Failures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 err="1">
                <a:solidFill>
                  <a:srgbClr val="0B49CB"/>
                </a:solidFill>
                <a:latin typeface="Abadi"/>
              </a:rPr>
              <a:t>Colour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Labelled Markers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C6EEBD-9E2D-4DB3-A4E7-9A67736FEE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894" y="1878540"/>
            <a:ext cx="2258928" cy="20207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6E003DB-2F94-4141-A741-1289AB43E4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2340" y="1879843"/>
            <a:ext cx="2145134" cy="205029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B6C6D80-C381-4093-87A1-37B407A488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7992" y="1879843"/>
            <a:ext cx="2170864" cy="205730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D3ECCC1-6D83-44FB-8114-2E8B587AF3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29374" y="1867971"/>
            <a:ext cx="2286226" cy="1997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41129" y="5329746"/>
            <a:ext cx="9934331" cy="695827"/>
          </a:xfrm>
          <a:prstGeom prst="rect">
            <a:avLst/>
          </a:prstGeom>
        </p:spPr>
        <p:txBody>
          <a:bodyPr lIns="91440" tIns="45720" rIns="91440" bIns="45720" anchor="t">
            <a:normAutofit fontScale="92500" lnSpcReduction="10000"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 trends with Haversine formula using CCAFS-SLC-40 as a reference . </a:t>
            </a:r>
            <a:r>
              <a:rPr lang="ru-RU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78,5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rm to City,  29 km to highway, 1 km to railway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Sites distance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DE2B6B-FA9F-43EC-BDFD-12917B4B4B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3200" y="1637031"/>
            <a:ext cx="6112022" cy="341790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8DAD0BB-D2F4-4491-99BF-85B603938B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6389" y="1690688"/>
            <a:ext cx="3982722" cy="3402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797050"/>
            <a:ext cx="3984870" cy="195389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KSC LC-39A had the most successful launches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launches by all sites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D8E7C9-308C-4671-A1FB-43803D14DD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3411" y="1797050"/>
            <a:ext cx="6172200" cy="395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8" y="1772315"/>
            <a:ext cx="5660840" cy="4978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context</a:t>
            </a:r>
          </a:p>
          <a:p>
            <a:pPr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that needed solving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6DDEFF-18DD-4932-ADF0-2BBDFB944446}"/>
              </a:ext>
            </a:extLst>
          </p:cNvPr>
          <p:cNvSpPr txBox="1"/>
          <p:nvPr/>
        </p:nvSpPr>
        <p:spPr>
          <a:xfrm>
            <a:off x="1341120" y="2522794"/>
            <a:ext cx="847343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badi" panose="020B0604020104020204" pitchFamily="34" charset="0"/>
              </a:rPr>
              <a:t>We will predict if the Falcon 9 first stage will land successfully. SpaceX advertises Falcon 9 rocket launches on its website, with a cost of 62 million dollars; other providers cost upward of 165 million dollars each, much of the savings is because SpaceX can reuse the first stage.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61934C-1B6B-4650-A288-D0CE90B00B8D}"/>
              </a:ext>
            </a:extLst>
          </p:cNvPr>
          <p:cNvSpPr txBox="1"/>
          <p:nvPr/>
        </p:nvSpPr>
        <p:spPr>
          <a:xfrm>
            <a:off x="1341120" y="4973925"/>
            <a:ext cx="827024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badi" panose="020B0604020104020204" pitchFamily="34" charset="0"/>
              </a:rPr>
              <a:t>What factors influence the successful landing?</a:t>
            </a:r>
            <a:endParaRPr lang="ru-RU" dirty="0">
              <a:solidFill>
                <a:schemeClr val="tx1">
                  <a:lumMod val="50000"/>
                  <a:lumOff val="50000"/>
                </a:schemeClr>
              </a:solidFill>
              <a:latin typeface="Abadi" panose="020B06040201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badi" panose="020B0604020104020204" pitchFamily="34" charset="0"/>
              </a:rPr>
              <a:t>What parameters should be used for optimal landing?</a:t>
            </a:r>
            <a:endParaRPr lang="ru-RU" dirty="0">
              <a:solidFill>
                <a:schemeClr val="tx1">
                  <a:lumMod val="50000"/>
                  <a:lumOff val="50000"/>
                </a:schemeClr>
              </a:solidFill>
              <a:latin typeface="Abadi" panose="020B06040201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badi" panose="020B0604020104020204" pitchFamily="34" charset="0"/>
              </a:rPr>
              <a:t>What is the probability?</a:t>
            </a:r>
            <a:endParaRPr lang="en-US" dirty="0"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4793013" cy="252285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KSC LC-39A achieved a 76.9% success rate while getting a 23.1% failure rate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with highest launch success ratio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EC1296-7849-4658-B03F-62FB9180D1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5233" y="1825625"/>
            <a:ext cx="5470378" cy="3752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5361112"/>
            <a:ext cx="10515600" cy="89725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success rates for low weighted payloads is higher than the heavy weighted payloads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Outcome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6FFB17-13D5-4E0E-AEFF-FBEE9AC216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765653"/>
            <a:ext cx="3738882" cy="31496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527F2FB-4A04-400B-8CEB-C988139F32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7172" y="1752160"/>
            <a:ext cx="3657600" cy="3148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34028" y="4763798"/>
            <a:ext cx="10723944" cy="155555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best model is decision tree with tuned hyperparameters : 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criterion: entropy,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max_depth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: 2,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max_features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: sqrt,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min_samples_leaf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: 4,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min_samples_split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: 10, splitter: best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Accuracy : 0.8732142857142857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3BAB8E7-0F79-4324-AE04-E670BB95FE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108" y="1819044"/>
            <a:ext cx="3190092" cy="256058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3A0ABEB-A905-4DEF-8375-832B570191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011" y="1819044"/>
            <a:ext cx="3904826" cy="2609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1925320"/>
            <a:ext cx="5407269" cy="341884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confusion matrix is an indicator of classification success. We see that our model is quite accurate.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1C17FC-F5D5-493F-B1AB-60D992B1BB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0593" y="1925320"/>
            <a:ext cx="4495018" cy="3607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10515600" cy="3641826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KSC LC-39A had the most successful launch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Orbit GEO,HEO,SSO,ES-L1 has the best result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Low weighted payloads perform better than the heavier payloads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decision tree classifier is the best in our case (Accuracy : 0.88)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 API Documentation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4"/>
              </a:rPr>
              <a:t>https://docs.spacexdata.com/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Haversine formula 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5"/>
              </a:rPr>
              <a:t>https://en.wikipedia.org/wiki/Haversine_formula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DASH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6"/>
              </a:rPr>
              <a:t>https://dash.plotly.com/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Repository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7"/>
              </a:rPr>
              <a:t>https://github.com/koav/IBM-DataScience-SpaceX-Project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1984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 err="1">
                <a:solidFill>
                  <a:schemeClr val="bg2">
                    <a:lumMod val="50000"/>
                  </a:schemeClr>
                </a:solidFill>
                <a:latin typeface="Abadi"/>
              </a:rPr>
              <a:t>RestAPI</a:t>
            </a: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 and Web Scrapping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2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Filling in the missing values and deleting unnecessary columns</a:t>
            </a:r>
            <a:r>
              <a:rPr lang="ru-RU" sz="72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 </a:t>
            </a:r>
            <a:r>
              <a:rPr lang="en-US" sz="72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and 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2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One Hot Encoding (OHE)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2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How to build, tune, evaluate classification models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608626"/>
            <a:ext cx="10515600" cy="1466215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How data sets were collected.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15025F-7D4F-438E-937C-5E24932CF1E6}"/>
              </a:ext>
            </a:extLst>
          </p:cNvPr>
          <p:cNvSpPr txBox="1"/>
          <p:nvPr/>
        </p:nvSpPr>
        <p:spPr>
          <a:xfrm>
            <a:off x="1330959" y="2127330"/>
            <a:ext cx="3302001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Abadi" panose="020B0604020104020204" pitchFamily="34" charset="0"/>
              </a:rPr>
              <a:t>We use the SpaceX API to collect data about rockets and their launches and landings. But there is not enough data. To enrich the dataset, we use data parsing from Wikipedia.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98D75A2-3F7F-4C70-AE3E-B49654EB95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2919" y="2532202"/>
            <a:ext cx="6725922" cy="3335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5602" y="1663943"/>
            <a:ext cx="10460794" cy="11969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Using Python, we access the SpaceX API and get data in JSON format</a:t>
            </a:r>
            <a:r>
              <a:rPr lang="ru-RU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and</a:t>
            </a:r>
            <a:r>
              <a:rPr lang="ru-RU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combine everything into one dataset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D375502-7B30-4160-B381-354BC63FF0DB}"/>
              </a:ext>
            </a:extLst>
          </p:cNvPr>
          <p:cNvSpPr txBox="1"/>
          <p:nvPr/>
        </p:nvSpPr>
        <p:spPr>
          <a:xfrm>
            <a:off x="865602" y="6025573"/>
            <a:ext cx="102696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https://github.com/koav/IBM-DataScience-SpaceX-Project/blob/master/w01-01-data-collection-api.ipynb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70263DC-3888-43FB-9A68-79A30D0C8F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7284" y="3616146"/>
            <a:ext cx="5181274" cy="170756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604B546-7B65-4B41-91B4-A53932649D93}"/>
              </a:ext>
            </a:extLst>
          </p:cNvPr>
          <p:cNvSpPr txBox="1"/>
          <p:nvPr/>
        </p:nvSpPr>
        <p:spPr>
          <a:xfrm>
            <a:off x="865602" y="2520951"/>
            <a:ext cx="9944638" cy="8258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Abadi" panose="020B0604020104020204" pitchFamily="34" charset="0"/>
              </a:rPr>
              <a:t>Base URL: https://api.spacexdata.com/v4/{endpoint}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Abadi" panose="020B0604020104020204" pitchFamily="34" charset="0"/>
              </a:rPr>
              <a:t>Endpoints: rockets, launchpad, payloads, cores, etc.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0" y="1792288"/>
            <a:ext cx="4813371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 algn="just"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Sending an HTTP GET request to the URL of the webpage that we want to scrape which will respond with HTML content (Wikipedia)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Fetching and parsing the data using </a:t>
            </a:r>
            <a:r>
              <a:rPr lang="en-US" sz="2200" b="1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Beautifulsoup</a:t>
            </a:r>
            <a:endParaRPr lang="en-US" sz="2200" b="1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F5BA4C3-4BF6-42CF-B88A-77FCEEE3CB62}"/>
              </a:ext>
            </a:extLst>
          </p:cNvPr>
          <p:cNvSpPr txBox="1"/>
          <p:nvPr/>
        </p:nvSpPr>
        <p:spPr>
          <a:xfrm>
            <a:off x="770011" y="6002893"/>
            <a:ext cx="102696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https://github.com/koav/IBM-DataScience-SpaceX-Project/blob/master/w01-01-data-collection-api.ipynb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7A7D95C-E279-472C-96D7-DEA237AC72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4816" y="2265218"/>
            <a:ext cx="5905760" cy="2327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502</TotalTime>
  <Words>1548</Words>
  <Application>Microsoft Office PowerPoint</Application>
  <PresentationFormat>Widescreen</PresentationFormat>
  <Paragraphs>218</Paragraphs>
  <Slides>47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4" baseType="lpstr">
      <vt:lpstr>Abadi</vt:lpstr>
      <vt:lpstr>Arial</vt:lpstr>
      <vt:lpstr>Calibri</vt:lpstr>
      <vt:lpstr>Calibri Light</vt:lpstr>
      <vt:lpstr>IBM Plex Mono SemiBold</vt:lpstr>
      <vt:lpstr>IBM Plex Mono Text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&lt;Title&gt;</dc:title>
  <dc:creator>YAN Luo</dc:creator>
  <cp:lastModifiedBy>Koleda Andrey</cp:lastModifiedBy>
  <cp:revision>368</cp:revision>
  <dcterms:created xsi:type="dcterms:W3CDTF">2021-04-29T18:58:34Z</dcterms:created>
  <dcterms:modified xsi:type="dcterms:W3CDTF">2021-11-11T23:47:30Z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